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1250" r:id="rId2"/>
    <p:sldId id="760" r:id="rId3"/>
    <p:sldId id="1271" r:id="rId4"/>
    <p:sldId id="1272" r:id="rId5"/>
    <p:sldId id="1273" r:id="rId6"/>
    <p:sldId id="1275" r:id="rId7"/>
    <p:sldId id="1279" r:id="rId8"/>
    <p:sldId id="1278" r:id="rId9"/>
    <p:sldId id="1277" r:id="rId10"/>
    <p:sldId id="1282" r:id="rId11"/>
    <p:sldId id="1280" r:id="rId12"/>
    <p:sldId id="1281" r:id="rId13"/>
    <p:sldId id="1284" r:id="rId14"/>
    <p:sldId id="1293" r:id="rId15"/>
    <p:sldId id="1295" r:id="rId16"/>
    <p:sldId id="1296" r:id="rId17"/>
    <p:sldId id="1287" r:id="rId18"/>
    <p:sldId id="1288" r:id="rId19"/>
    <p:sldId id="1289" r:id="rId20"/>
    <p:sldId id="1291" r:id="rId21"/>
    <p:sldId id="1274" r:id="rId22"/>
    <p:sldId id="1297" r:id="rId23"/>
    <p:sldId id="1276" r:id="rId24"/>
    <p:sldId id="1283" r:id="rId25"/>
    <p:sldId id="1292" r:id="rId26"/>
    <p:sldId id="127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5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0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2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19/08/09/wind_solar_energy_modeling" TargetMode="External"/><Relationship Id="rId13" Type="http://schemas.openxmlformats.org/officeDocument/2006/relationships/hyperlink" Target="https://mohamedabuella.github.io/blog/2019/06/17/website-launched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19/08/19/Education_Curricula_&amp;Advances_Renewables" TargetMode="External"/><Relationship Id="rId12" Type="http://schemas.openxmlformats.org/officeDocument/2006/relationships/hyperlink" Target="https://mohamedabuella.github.io/blog/tags/#website" TargetMode="External"/><Relationship Id="rId2" Type="http://schemas.openxmlformats.org/officeDocument/2006/relationships/hyperlink" Target="https://mohamedabuella.github.io/blo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19/12/11/Reflections_on_taming-sun_book" TargetMode="External"/><Relationship Id="rId11" Type="http://schemas.openxmlformats.org/officeDocument/2006/relationships/hyperlink" Target="https://mohamedabuella.github.io/blog/2019/06/23/Reflections" TargetMode="External"/><Relationship Id="rId5" Type="http://schemas.openxmlformats.org/officeDocument/2006/relationships/hyperlink" Target="https://mohamedabuella.github.io/blog/2021/07/19/planning_and_analysis_solar_energy_in_Libya" TargetMode="External"/><Relationship Id="rId10" Type="http://schemas.openxmlformats.org/officeDocument/2006/relationships/hyperlink" Target="https://mohamedabuella.github.io/blog/2019/07/29/Sharing" TargetMode="External"/><Relationship Id="rId4" Type="http://schemas.openxmlformats.org/officeDocument/2006/relationships/hyperlink" Target="https://mohamedabuella.github.io/blog/2021/09/01/planning_and_analysis_wind_energy_in_Libya" TargetMode="External"/><Relationship Id="rId9" Type="http://schemas.openxmlformats.org/officeDocument/2006/relationships/hyperlink" Target="https://mohamedabuella.github.io/blog/2019/07/30/NL_ForMicro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/energyDS/blob/master/Prerequisites/08%20Plotting.ipynb" TargetMode="External"/><Relationship Id="rId2" Type="http://schemas.openxmlformats.org/officeDocument/2006/relationships/hyperlink" Target="https://github.com/jupyter-widgets/ipywidgets/blob/master/docs/source/examples/Index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ipywidgets.readthedocs.io/en/latest/user_install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Resume/blob/master/Mohamed%20Abuella_Resume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hamedAbuella/Mohamed-Abuella-PhD-Thesis_PDF_PPT_versions/blob/master/Mohamed%20Abuella%20Key%20Skills%20Cloud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0ACF98-C339-4D78-A0A9-1494FD008025}"/>
              </a:ext>
            </a:extLst>
          </p:cNvPr>
          <p:cNvSpPr/>
          <p:nvPr/>
        </p:nvSpPr>
        <p:spPr>
          <a:xfrm>
            <a:off x="3474567" y="3206741"/>
            <a:ext cx="245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AEB22-39C5-4BF3-B45A-A5410735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4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Hatziadoniu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Hatziadoniu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3CD852B-7B77-490E-BC23-0C05EE2C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173" y="6429364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8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96" y="1368509"/>
            <a:ext cx="90943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Planning and Analysis for Wind Energy in Libya"/>
              </a:rPr>
              <a:t>Planning and Analysis for Wind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Planning and Analysis for Solar Energy in Libya"/>
              </a:rPr>
              <a:t>Planning and Analysis for Solar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Reading and Reflection on a Book of Solar Energy"/>
              </a:rPr>
              <a:t>Reading and Reflection on a Book of Solar Energy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Does the Educational Curricula Keep the Pace with the Advancements in Energy Technologies?"/>
              </a:rPr>
              <a:t>Does the Educational Curricula Keep the Pace with the Advancements in           Energy Technologies?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Wind and Solar Energy Resources Modeling and Analysis"/>
              </a:rPr>
              <a:t>Wind and Solar Energy Resources Modeling and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Net Load Forecasting for Microgrid Resiliency"/>
              </a:rPr>
              <a:t>Net Load Forecasting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9" tooltip="Net Load Forecasting for Microgrid Resiliency"/>
              </a:rPr>
              <a:t>Microgrid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Net Load Forecasting for Microgrid Resiliency"/>
              </a:rPr>
              <a:t> Resiliency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How a Subtle Lack of Knowledge Could Lead to Catastrophic Consequences"/>
              </a:rPr>
              <a:t>How a Subtle Lack of Knowledge Could Lead to Catastrophic Consequences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website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3" tooltip="Website Launched"/>
              </a:rPr>
              <a:t>Website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Website Launched"/>
              </a:rPr>
              <a:t> Launched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48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 (Report),  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C:\+HP Folders\+Folder2021\+Homer </a:t>
            </a:r>
            <a:r>
              <a:rPr lang="en-US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ProExs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examples of using NREL SAM,  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C:\Users\Mhdella\Desktop\Exs_SAM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(&gt;5500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80" y="4386476"/>
            <a:ext cx="4997946" cy="19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6930" y="872444"/>
            <a:ext cx="899893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Data Dashboard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Notebooks</a:t>
            </a:r>
          </a:p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ipywidgets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also known as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-widgets or simply widgets, are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interactive HTML widgets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https://github.com/mhdella/energyDS/blob/master/Prerequisites/08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Plotting.ipynb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DFBC2D-DE6F-4288-ACD3-76522833A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53135"/>
            <a:ext cx="90409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install the widgets on your own computer, follow the instructions at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https://ipywidgets.readthedocs.io/en/latest/user_install.html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079FCC-CEBB-4614-A7E3-9E011A45EFD3}"/>
              </a:ext>
            </a:extLst>
          </p:cNvPr>
          <p:cNvSpPr txBox="1"/>
          <p:nvPr/>
        </p:nvSpPr>
        <p:spPr>
          <a:xfrm>
            <a:off x="87406" y="2659859"/>
            <a:ext cx="340434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from </a:t>
            </a:r>
            <a:r>
              <a:rPr lang="en-US" dirty="0" err="1">
                <a:latin typeface="+mj-lt"/>
              </a:rPr>
              <a:t>ipywidgets</a:t>
            </a:r>
            <a:r>
              <a:rPr lang="en-US" dirty="0">
                <a:latin typeface="+mj-lt"/>
              </a:rPr>
              <a:t> import interact</a:t>
            </a:r>
          </a:p>
          <a:p>
            <a:r>
              <a:rPr lang="en-US" dirty="0">
                <a:latin typeface="+mj-lt"/>
              </a:rPr>
              <a:t>..</a:t>
            </a:r>
          </a:p>
          <a:p>
            <a:r>
              <a:rPr lang="en-US" dirty="0" err="1">
                <a:latin typeface="+mj-lt"/>
              </a:rPr>
              <a:t>plt.plot</a:t>
            </a:r>
            <a:r>
              <a:rPr lang="en-US" dirty="0">
                <a:latin typeface="+mj-lt"/>
              </a:rPr>
              <a:t>(t, </a:t>
            </a:r>
            <a:r>
              <a:rPr lang="el-GR" dirty="0">
                <a:latin typeface="+mj-lt"/>
              </a:rPr>
              <a:t>α</a:t>
            </a:r>
            <a:r>
              <a:rPr lang="en-US" dirty="0">
                <a:latin typeface="+mj-lt"/>
              </a:rPr>
              <a:t>*</a:t>
            </a:r>
            <a:r>
              <a:rPr lang="en-US" dirty="0" err="1">
                <a:latin typeface="+mj-lt"/>
              </a:rPr>
              <a:t>np.sin</a:t>
            </a:r>
            <a:r>
              <a:rPr lang="en-US" dirty="0">
                <a:latin typeface="+mj-lt"/>
              </a:rPr>
              <a:t>(</a:t>
            </a:r>
            <a:r>
              <a:rPr lang="el-GR" dirty="0">
                <a:latin typeface="+mj-lt"/>
              </a:rPr>
              <a:t>ω*</a:t>
            </a:r>
            <a:r>
              <a:rPr lang="en-US" dirty="0">
                <a:latin typeface="+mj-lt"/>
              </a:rPr>
              <a:t>t))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EB6420-BC5D-48CB-B2BD-D4E7C8552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7" y="3765752"/>
            <a:ext cx="9040905" cy="2773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E51D1-F29B-4004-871E-61DCDEBAC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48" t="33790" r="45245" b="42134"/>
          <a:stretch/>
        </p:blipFill>
        <p:spPr>
          <a:xfrm>
            <a:off x="4060734" y="2355659"/>
            <a:ext cx="4945127" cy="1501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7F588C-A6A0-44B9-AEE1-EB629C9BA85E}"/>
              </a:ext>
            </a:extLst>
          </p:cNvPr>
          <p:cNvSpPr txBox="1"/>
          <p:nvPr/>
        </p:nvSpPr>
        <p:spPr>
          <a:xfrm>
            <a:off x="0" y="2276355"/>
            <a:ext cx="151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45217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16503" y="687317"/>
            <a:ext cx="897910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Using Clustering in Electrical Power Systems Planning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C:/Desktop/Py_vars_desktop/optimizatingelectricitytransmission-main/optimizatingelectricitytransmission-main/Electrifying_PuzzlOR_problem.ipynb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3" y="3298651"/>
            <a:ext cx="3204855" cy="3152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7" y="1714580"/>
            <a:ext cx="3754316" cy="33281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264885"/>
            <a:ext cx="8642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What is the minimum cost required to connect all neighborhoods to electricity?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7459" r="19643"/>
          <a:stretch/>
        </p:blipFill>
        <p:spPr>
          <a:xfrm>
            <a:off x="4067908" y="1870152"/>
            <a:ext cx="3984935" cy="14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20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36" y="5813331"/>
            <a:ext cx="2886420" cy="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 to work in a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diversive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9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775468"/>
            <a:ext cx="902745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“Electric Power Systems Operation and Planning”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Ch.2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 Systems Analysis. It includes Power Flow and Faults Calculations, (applying Numerical Analysis methods, such as Newton methods, Differential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Ch.3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Optimal Power Flow (OPF) and Security-Constrained Economic Dispatch (SCED). It is considering renewables as well, specifically for wind energy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resouces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at the transmission level, (applying Optimization techniques). Get hands-on more of modeling and analysis of power systems.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Ch.4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Ch.5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Who knows!</a:t>
            </a:r>
          </a:p>
        </p:txBody>
      </p:sp>
    </p:spTree>
    <p:extLst>
      <p:ext uri="{BB962C8B-B14F-4D97-AF65-F5344CB8AC3E}">
        <p14:creationId xmlns:p14="http://schemas.microsoft.com/office/powerpoint/2010/main" val="312466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210DC-08B0-4197-B0C3-D730B8BB1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1" t="21241" r="12279" b="39477"/>
          <a:stretch/>
        </p:blipFill>
        <p:spPr>
          <a:xfrm>
            <a:off x="1232649" y="2281171"/>
            <a:ext cx="6414248" cy="436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22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1837</TotalTime>
  <Words>1884</Words>
  <Application>Microsoft Office PowerPoint</Application>
  <PresentationFormat>On-screen Show (4:3)</PresentationFormat>
  <Paragraphs>200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Cambria Math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</cp:lastModifiedBy>
  <cp:revision>277</cp:revision>
  <dcterms:created xsi:type="dcterms:W3CDTF">2019-11-05T13:27:59Z</dcterms:created>
  <dcterms:modified xsi:type="dcterms:W3CDTF">2021-11-11T21:56:33Z</dcterms:modified>
</cp:coreProperties>
</file>